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3" r:id="rId3"/>
    <p:sldId id="270" r:id="rId4"/>
    <p:sldId id="282" r:id="rId5"/>
    <p:sldId id="283" r:id="rId6"/>
    <p:sldId id="290" r:id="rId7"/>
    <p:sldId id="292" r:id="rId8"/>
    <p:sldId id="289" r:id="rId9"/>
    <p:sldId id="291" r:id="rId10"/>
    <p:sldId id="29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0" autoAdjust="0"/>
    <p:restoredTop sz="94461" autoAdjust="0"/>
  </p:normalViewPr>
  <p:slideViewPr>
    <p:cSldViewPr>
      <p:cViewPr>
        <p:scale>
          <a:sx n="120" d="100"/>
          <a:sy n="120" d="100"/>
        </p:scale>
        <p:origin x="-1224" y="-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609600" y="2667000"/>
            <a:ext cx="7772400" cy="9906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295400" y="3962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AF58FB8-0B07-4F89-A187-1A4639D32B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BCBF5-DFF2-47BA-A718-6FB790B9DA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3BDF1-D7F5-4681-BC57-E432A26A0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FBD69-F414-4FCC-A5C4-50E03B891B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11FA1-F99A-4666-90A5-148406D14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19203-AFE5-4DC1-99D1-EC8F6DD77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6A135-D639-4FE9-9D02-D6BF5F636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9BD82-1FC0-4CBB-AC77-7F431F3A84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CAFAA-C012-418E-8070-A4310DAAEC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16C1D-52AB-4CCD-8D00-512D7C34B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87916-E62E-4CE3-A674-4B629EBCC5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FDBD64-11B3-43F1-BA34-FB2AE72C562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Chemical Reactions – The Basics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A chemical reaction is what occurs when elements combine into compounds, separate into elements, or rearrange from one compound into another.</a:t>
            </a:r>
          </a:p>
          <a:p>
            <a:pPr>
              <a:spcBef>
                <a:spcPct val="50000"/>
              </a:spcBef>
            </a:pPr>
            <a:endParaRPr lang="en-US" sz="2400" b="1"/>
          </a:p>
          <a:p>
            <a:pPr>
              <a:spcBef>
                <a:spcPct val="50000"/>
              </a:spcBef>
            </a:pPr>
            <a:r>
              <a:rPr lang="en-US" sz="2400" b="1"/>
              <a:t>Chemical reactions are represented by chemical equations. The reactants (starting chemicals) are shown the left and products (ending chemicals) are shown on the right.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830763"/>
          </a:xfrm>
        </p:spPr>
        <p:txBody>
          <a:bodyPr/>
          <a:lstStyle/>
          <a:p>
            <a:r>
              <a:rPr lang="en-US" dirty="0" smtClean="0"/>
              <a:t>Combustion – O</a:t>
            </a:r>
            <a:r>
              <a:rPr lang="en-US" baseline="-25000" dirty="0" smtClean="0"/>
              <a:t>2</a:t>
            </a:r>
            <a:r>
              <a:rPr lang="en-US" dirty="0" smtClean="0"/>
              <a:t> on the left, CO</a:t>
            </a:r>
            <a:r>
              <a:rPr lang="en-US" baseline="-25000" dirty="0" smtClean="0"/>
              <a:t>2</a:t>
            </a:r>
            <a:r>
              <a:rPr lang="en-US" dirty="0" smtClean="0"/>
              <a:t> &amp; H</a:t>
            </a:r>
            <a:r>
              <a:rPr lang="en-US" baseline="-25000" dirty="0" smtClean="0"/>
              <a:t>2</a:t>
            </a:r>
            <a:r>
              <a:rPr lang="en-US" dirty="0" smtClean="0"/>
              <a:t>O on the right.</a:t>
            </a:r>
          </a:p>
          <a:p>
            <a:r>
              <a:rPr lang="en-US" dirty="0" smtClean="0"/>
              <a:t>Synthesis – X + </a:t>
            </a:r>
            <a:r>
              <a:rPr lang="en-US" smtClean="0"/>
              <a:t>Y </a:t>
            </a:r>
            <a:r>
              <a:rPr lang="en-US" smtClean="0">
                <a:sym typeface="Wingdings"/>
              </a:rPr>
              <a:t> </a:t>
            </a:r>
            <a:r>
              <a:rPr lang="en-US" smtClean="0"/>
              <a:t>XY</a:t>
            </a:r>
            <a:endParaRPr lang="en-US" dirty="0" smtClean="0"/>
          </a:p>
          <a:p>
            <a:r>
              <a:rPr lang="en-US" dirty="0" smtClean="0"/>
              <a:t>Decomposition – XY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X </a:t>
            </a:r>
            <a:r>
              <a:rPr lang="en-US" dirty="0" smtClean="0"/>
              <a:t>+ Y</a:t>
            </a:r>
          </a:p>
          <a:p>
            <a:r>
              <a:rPr lang="en-US" dirty="0" smtClean="0"/>
              <a:t>Single Replacement – AX + B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A </a:t>
            </a:r>
            <a:r>
              <a:rPr lang="en-US" dirty="0" smtClean="0"/>
              <a:t>+ BX</a:t>
            </a:r>
          </a:p>
          <a:p>
            <a:r>
              <a:rPr lang="en-US" dirty="0" smtClean="0"/>
              <a:t>Double Replacement – AX + BY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AY </a:t>
            </a:r>
            <a:r>
              <a:rPr lang="en-US" dirty="0" smtClean="0"/>
              <a:t>+ </a:t>
            </a:r>
            <a:r>
              <a:rPr lang="en-US" dirty="0" smtClean="0"/>
              <a:t>BX</a:t>
            </a:r>
          </a:p>
          <a:p>
            <a:r>
              <a:rPr lang="en-US" dirty="0" smtClean="0"/>
              <a:t>Acid-Base – HX + YOH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XY +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reaction_intro_1_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29400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cs typeface="Arial" charset="0"/>
              </a:rPr>
              <a:t>Other Symbols</a:t>
            </a:r>
          </a:p>
          <a:p>
            <a:pPr algn="ctr">
              <a:spcBef>
                <a:spcPct val="50000"/>
              </a:spcBef>
            </a:pPr>
            <a:endParaRPr lang="en-US" b="1">
              <a:cs typeface="Arial" charset="0"/>
            </a:endParaRPr>
          </a:p>
          <a:p>
            <a:pPr algn="ctr">
              <a:spcBef>
                <a:spcPct val="50000"/>
              </a:spcBef>
            </a:pPr>
            <a:endParaRPr lang="en-US" b="1">
              <a:cs typeface="Arial" charset="0"/>
            </a:endParaRPr>
          </a:p>
        </p:txBody>
      </p:sp>
      <p:graphicFrame>
        <p:nvGraphicFramePr>
          <p:cNvPr id="45087" name="Group 31"/>
          <p:cNvGraphicFramePr>
            <a:graphicFrameLocks noGrp="1"/>
          </p:cNvGraphicFramePr>
          <p:nvPr/>
        </p:nvGraphicFramePr>
        <p:xfrm>
          <a:off x="1524000" y="2057400"/>
          <a:ext cx="6096000" cy="3383279"/>
        </p:xfrm>
        <a:graphic>
          <a:graphicData uri="http://schemas.openxmlformats.org/drawingml/2006/table">
            <a:tbl>
              <a:tblPr/>
              <a:tblGrid>
                <a:gridCol w="1600200"/>
                <a:gridCol w="44958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Symbol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Solid 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Liquid 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 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(aq)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Chemical is dissolved in water (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aquated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52400" y="1447800"/>
            <a:ext cx="89916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Balancing a Chemical Equation</a:t>
            </a:r>
          </a:p>
          <a:p>
            <a:pPr algn="ctr">
              <a:spcBef>
                <a:spcPct val="50000"/>
              </a:spcBef>
            </a:pPr>
            <a:r>
              <a:rPr lang="en-US" sz="2400"/>
              <a:t>Basically a guess and check process.</a:t>
            </a:r>
          </a:p>
          <a:p>
            <a:pPr algn="ctr">
              <a:spcBef>
                <a:spcPct val="50000"/>
              </a:spcBef>
            </a:pPr>
            <a:endParaRPr lang="en-US" sz="2400"/>
          </a:p>
          <a:p>
            <a:pPr algn="ctr">
              <a:spcBef>
                <a:spcPct val="50000"/>
              </a:spcBef>
            </a:pPr>
            <a:r>
              <a:rPr lang="en-US" sz="2400" i="1"/>
              <a:t>The only thing you can change is the coefficient!</a:t>
            </a:r>
          </a:p>
          <a:p>
            <a:pPr>
              <a:spcBef>
                <a:spcPct val="50000"/>
              </a:spcBef>
            </a:pPr>
            <a:r>
              <a:rPr lang="en-US" sz="2400"/>
              <a:t>Coefficients are the numbers in front of a compound and get multiplied to everything in that compound.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-76200" y="381000"/>
            <a:ext cx="9144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 dirty="0">
                <a:cs typeface="Arial" charset="0"/>
              </a:rPr>
              <a:t>Fe</a:t>
            </a:r>
            <a:r>
              <a:rPr lang="en-US" sz="2800" b="1" baseline="-25000" dirty="0">
                <a:cs typeface="Arial" charset="0"/>
              </a:rPr>
              <a:t>(s)</a:t>
            </a:r>
            <a:r>
              <a:rPr lang="en-US" sz="2800" b="1" dirty="0">
                <a:cs typeface="Arial" charset="0"/>
              </a:rPr>
              <a:t> + Cl</a:t>
            </a:r>
            <a:r>
              <a:rPr lang="en-US" sz="2800" b="1" baseline="-25000" dirty="0">
                <a:cs typeface="Arial" charset="0"/>
              </a:rPr>
              <a:t>2(g)</a:t>
            </a:r>
            <a:r>
              <a:rPr lang="en-US" sz="2800" b="1" dirty="0">
                <a:cs typeface="Arial" charset="0"/>
              </a:rPr>
              <a:t> → FeCl</a:t>
            </a:r>
            <a:r>
              <a:rPr lang="en-US" sz="2800" b="1" baseline="-25000" dirty="0">
                <a:cs typeface="Arial" charset="0"/>
              </a:rPr>
              <a:t>3(s)</a:t>
            </a:r>
          </a:p>
          <a:p>
            <a:pPr marL="342900" indent="-342900" algn="ctr">
              <a:spcBef>
                <a:spcPct val="50000"/>
              </a:spcBef>
            </a:pPr>
            <a:endParaRPr lang="en-US" b="1" dirty="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b="1" dirty="0">
                <a:cs typeface="Arial" charset="0"/>
              </a:rPr>
              <a:t>Step 1:  Add more Cl</a:t>
            </a:r>
            <a:r>
              <a:rPr lang="en-US" b="1" baseline="-25000" dirty="0">
                <a:cs typeface="Arial" charset="0"/>
              </a:rPr>
              <a:t>2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 dirty="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 dirty="0"/>
              <a:t>Fe(s) + 2Cl</a:t>
            </a:r>
            <a:r>
              <a:rPr lang="en-US" sz="2400" b="1" baseline="-25000" dirty="0"/>
              <a:t>2</a:t>
            </a:r>
            <a:r>
              <a:rPr lang="en-US" sz="2400" b="1" dirty="0"/>
              <a:t>(g) → FeCl</a:t>
            </a:r>
            <a:r>
              <a:rPr lang="en-US" sz="2400" b="1" baseline="-25000" dirty="0"/>
              <a:t>3</a:t>
            </a:r>
            <a:r>
              <a:rPr lang="en-US" sz="2400" b="1" dirty="0"/>
              <a:t>(s)</a:t>
            </a:r>
          </a:p>
          <a:p>
            <a:pPr marL="342900" indent="-342900" algn="ctr">
              <a:spcBef>
                <a:spcPct val="50000"/>
              </a:spcBef>
            </a:pPr>
            <a:endParaRPr lang="en-US" sz="2400" b="1" baseline="-25000" dirty="0"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2200" y="4419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b="1" dirty="0" smtClean="0">
                <a:cs typeface="Arial" charset="0"/>
              </a:rPr>
              <a:t>Step 3:  Add more Fe and Cl</a:t>
            </a:r>
            <a:r>
              <a:rPr lang="en-US" b="1" baseline="-25000" dirty="0" smtClean="0">
                <a:cs typeface="Arial" charset="0"/>
              </a:rPr>
              <a:t>2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 dirty="0" smtClean="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 dirty="0" smtClean="0"/>
              <a:t>2Fe(s) + 3Cl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(g) → 2FeCl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(s)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2286000" y="2819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b="1" dirty="0" smtClean="0">
                <a:cs typeface="Arial" charset="0"/>
              </a:rPr>
              <a:t>Step 2:  Add more FeCl</a:t>
            </a:r>
            <a:r>
              <a:rPr lang="en-US" b="1" baseline="-25000" dirty="0" smtClean="0">
                <a:cs typeface="Arial" charset="0"/>
              </a:rPr>
              <a:t>3</a:t>
            </a:r>
          </a:p>
          <a:p>
            <a:pPr marL="342900" indent="-342900" algn="ctr">
              <a:spcBef>
                <a:spcPct val="50000"/>
              </a:spcBef>
            </a:pPr>
            <a:endParaRPr lang="en-US" b="1" baseline="-25000" dirty="0" smtClean="0">
              <a:cs typeface="Arial" charset="0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n-US" sz="2400" b="1" dirty="0" smtClean="0"/>
              <a:t>Fe(s) + 2Cl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(g) → 2FeCl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(s)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5O</a:t>
            </a:r>
            <a:r>
              <a:rPr lang="en-US" baseline="-25000" dirty="0" smtClean="0"/>
              <a:t>2</a:t>
            </a:r>
            <a:r>
              <a:rPr lang="en-US" dirty="0" smtClean="0"/>
              <a:t> = 10 Oxygen</a:t>
            </a:r>
          </a:p>
          <a:p>
            <a:r>
              <a:rPr lang="en-US" dirty="0" smtClean="0"/>
              <a:t>NH</a:t>
            </a:r>
            <a:r>
              <a:rPr lang="en-US" baseline="-25000" dirty="0" smtClean="0"/>
              <a:t>4</a:t>
            </a:r>
            <a:r>
              <a:rPr lang="en-US" dirty="0" smtClean="0"/>
              <a:t> = 1 Nitrogen, 4 Hydrogen</a:t>
            </a:r>
          </a:p>
          <a:p>
            <a:r>
              <a:rPr lang="en-US" dirty="0" smtClean="0"/>
              <a:t>2NH</a:t>
            </a:r>
            <a:r>
              <a:rPr lang="en-US" baseline="-25000" dirty="0" smtClean="0"/>
              <a:t>4</a:t>
            </a:r>
            <a:r>
              <a:rPr lang="en-US" dirty="0" smtClean="0"/>
              <a:t> = 2 Nitrogen, 8 Hydrogen</a:t>
            </a:r>
          </a:p>
          <a:p>
            <a:r>
              <a:rPr lang="en-US" dirty="0" smtClean="0"/>
              <a:t>3(MnO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= 6 Manganese, 24 Oxygen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Flipping the Subscripts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	Use the subscripts as the         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5O</a:t>
            </a:r>
            <a:r>
              <a:rPr lang="en-US" baseline="-25000" dirty="0" smtClean="0">
                <a:sym typeface="Wingdings" pitchFamily="2" charset="2"/>
              </a:rPr>
              <a:t>2 </a:t>
            </a:r>
            <a:r>
              <a:rPr lang="en-US" dirty="0" smtClean="0">
                <a:sym typeface="Wingdings" pitchFamily="2" charset="2"/>
              </a:rPr>
              <a:t>	opposite one’s coefficient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Chunking Polyatomic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ym typeface="Wingdings" pitchFamily="2" charset="2"/>
              </a:rPr>
              <a:t>Hg(MnO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Al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(Cr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7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 HgCr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7</a:t>
            </a:r>
            <a:r>
              <a:rPr lang="en-US" dirty="0" smtClean="0">
                <a:sym typeface="Wingdings" pitchFamily="2" charset="2"/>
              </a:rPr>
              <a:t> + Al(MnO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3</a:t>
            </a:r>
          </a:p>
          <a:p>
            <a:r>
              <a:rPr lang="en-US" sz="2800" dirty="0" smtClean="0">
                <a:sym typeface="Wingdings" pitchFamily="2" charset="2"/>
              </a:rPr>
              <a:t>Notice that there are the same polyatomic ions on both sides.  Instead of breaking them up, balance them together.</a:t>
            </a:r>
            <a:endParaRPr lang="en-US" sz="2800" baseline="-25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3Hg(MnO</a:t>
            </a:r>
            <a:r>
              <a:rPr lang="en-US" sz="2800" baseline="-25000" dirty="0" smtClean="0">
                <a:sym typeface="Wingdings" pitchFamily="2" charset="2"/>
              </a:rPr>
              <a:t>4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+ Al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(Cr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O</a:t>
            </a:r>
            <a:r>
              <a:rPr lang="en-US" sz="2800" baseline="-25000" dirty="0" smtClean="0">
                <a:sym typeface="Wingdings" pitchFamily="2" charset="2"/>
              </a:rPr>
              <a:t>7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3</a:t>
            </a:r>
            <a:r>
              <a:rPr lang="en-US" sz="2800" dirty="0" smtClean="0">
                <a:sym typeface="Wingdings" pitchFamily="2" charset="2"/>
              </a:rPr>
              <a:t>  HgCr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O</a:t>
            </a:r>
            <a:r>
              <a:rPr lang="en-US" sz="2800" baseline="-25000" dirty="0" smtClean="0">
                <a:sym typeface="Wingdings" pitchFamily="2" charset="2"/>
              </a:rPr>
              <a:t>7</a:t>
            </a:r>
            <a:r>
              <a:rPr lang="en-US" sz="2800" dirty="0" smtClean="0">
                <a:sym typeface="Wingdings" pitchFamily="2" charset="2"/>
              </a:rPr>
              <a:t> + 2Al(MnO</a:t>
            </a:r>
            <a:r>
              <a:rPr lang="en-US" sz="2800" baseline="-25000" dirty="0" smtClean="0">
                <a:sym typeface="Wingdings" pitchFamily="2" charset="2"/>
              </a:rPr>
              <a:t>4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3</a:t>
            </a:r>
            <a:endParaRPr lang="en-US" baseline="-25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Balanced MnO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by flipping the subscripts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3Hg(MnO</a:t>
            </a:r>
            <a:r>
              <a:rPr lang="en-US" sz="2800" baseline="-25000" dirty="0" smtClean="0">
                <a:sym typeface="Wingdings" pitchFamily="2" charset="2"/>
              </a:rPr>
              <a:t>4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+ Al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(Cr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O</a:t>
            </a:r>
            <a:r>
              <a:rPr lang="en-US" sz="2800" baseline="-25000" dirty="0" smtClean="0">
                <a:sym typeface="Wingdings" pitchFamily="2" charset="2"/>
              </a:rPr>
              <a:t>7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3</a:t>
            </a:r>
            <a:r>
              <a:rPr lang="en-US" sz="2800" dirty="0" smtClean="0">
                <a:sym typeface="Wingdings" pitchFamily="2" charset="2"/>
              </a:rPr>
              <a:t>  3HgCr</a:t>
            </a:r>
            <a:r>
              <a:rPr lang="en-US" sz="2800" baseline="-25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O</a:t>
            </a:r>
            <a:r>
              <a:rPr lang="en-US" sz="2800" baseline="-25000" dirty="0" smtClean="0">
                <a:sym typeface="Wingdings" pitchFamily="2" charset="2"/>
              </a:rPr>
              <a:t>7</a:t>
            </a:r>
            <a:r>
              <a:rPr lang="en-US" sz="2800" dirty="0" smtClean="0">
                <a:sym typeface="Wingdings" pitchFamily="2" charset="2"/>
              </a:rPr>
              <a:t> + 2Al(MnO</a:t>
            </a:r>
            <a:r>
              <a:rPr lang="en-US" sz="2800" baseline="-25000" dirty="0" smtClean="0">
                <a:sym typeface="Wingdings" pitchFamily="2" charset="2"/>
              </a:rPr>
              <a:t>4</a:t>
            </a:r>
            <a:r>
              <a:rPr lang="en-US" sz="2800" dirty="0" smtClean="0">
                <a:sym typeface="Wingdings" pitchFamily="2" charset="2"/>
              </a:rPr>
              <a:t>)</a:t>
            </a:r>
            <a:r>
              <a:rPr lang="en-US" sz="2800" baseline="-25000" dirty="0" smtClean="0">
                <a:sym typeface="Wingdings" pitchFamily="2" charset="2"/>
              </a:rPr>
              <a:t>3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Changing the number at the beginning increases the number of mercury, so by adding a 3 to the Mercury from the other side balances the whole thing.</a:t>
            </a:r>
            <a:endParaRPr lang="en-US" sz="2800" baseline="-250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Odd Double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If you have an element in multiple places do it last</a:t>
            </a:r>
          </a:p>
          <a:p>
            <a:r>
              <a:rPr lang="en-US" dirty="0" smtClean="0">
                <a:sym typeface="Wingdings" pitchFamily="2" charset="2"/>
              </a:rPr>
              <a:t>C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8</a:t>
            </a:r>
            <a:r>
              <a:rPr lang="en-US" dirty="0" smtClean="0">
                <a:sym typeface="Wingdings" pitchFamily="2" charset="2"/>
              </a:rPr>
              <a:t>S +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4CO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+ 4H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SO</a:t>
            </a:r>
            <a:r>
              <a:rPr lang="en-US" baseline="-25000" dirty="0" smtClean="0">
                <a:sym typeface="Wingdings" pitchFamily="2" charset="2"/>
              </a:rPr>
              <a:t>3</a:t>
            </a:r>
          </a:p>
          <a:p>
            <a:r>
              <a:rPr lang="en-US" dirty="0" smtClean="0">
                <a:sym typeface="Wingdings" pitchFamily="2" charset="2"/>
              </a:rPr>
              <a:t>If you end up with an odd number of something on one side and an even number on the other… double everything then start counting from where you were.</a:t>
            </a:r>
            <a:endParaRPr lang="en-US" baseline="-25000" dirty="0" smtClean="0"/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8</a:t>
            </a:r>
            <a:r>
              <a:rPr lang="en-US" dirty="0" smtClean="0">
                <a:sym typeface="Wingdings" pitchFamily="2" charset="2"/>
              </a:rPr>
              <a:t>S +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15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8</a:t>
            </a:r>
            <a:r>
              <a:rPr lang="en-US" dirty="0" smtClean="0">
                <a:sym typeface="Wingdings" pitchFamily="2" charset="2"/>
              </a:rPr>
              <a:t>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8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SO</a:t>
            </a:r>
            <a:r>
              <a:rPr lang="en-US" baseline="-25000" dirty="0" smtClean="0">
                <a:sym typeface="Wingdings" pitchFamily="2" charset="2"/>
              </a:rPr>
              <a:t>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ample presentation slides">
  <a:themeElements>
    <a:clrScheme name="Sample presentation slides 3">
      <a:dk1>
        <a:srgbClr val="152A83"/>
      </a:dk1>
      <a:lt1>
        <a:srgbClr val="FFFFFF"/>
      </a:lt1>
      <a:dk2>
        <a:srgbClr val="0066CC"/>
      </a:dk2>
      <a:lt2>
        <a:srgbClr val="9CD5F4"/>
      </a:lt2>
      <a:accent1>
        <a:srgbClr val="BE9932"/>
      </a:accent1>
      <a:accent2>
        <a:srgbClr val="2A99EC"/>
      </a:accent2>
      <a:accent3>
        <a:srgbClr val="AAB8E2"/>
      </a:accent3>
      <a:accent4>
        <a:srgbClr val="DADADA"/>
      </a:accent4>
      <a:accent5>
        <a:srgbClr val="DBCAAD"/>
      </a:accent5>
      <a:accent6>
        <a:srgbClr val="258AD6"/>
      </a:accent6>
      <a:hlink>
        <a:srgbClr val="70B040"/>
      </a:hlink>
      <a:folHlink>
        <a:srgbClr val="6B8ED3"/>
      </a:folHlink>
    </a:clrScheme>
    <a:fontScheme name="Sample presentation slides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presentation slides 1">
        <a:dk1>
          <a:srgbClr val="000066"/>
        </a:dk1>
        <a:lt1>
          <a:srgbClr val="FFFFFF"/>
        </a:lt1>
        <a:dk2>
          <a:srgbClr val="006699"/>
        </a:dk2>
        <a:lt2>
          <a:srgbClr val="EEE378"/>
        </a:lt2>
        <a:accent1>
          <a:srgbClr val="69C828"/>
        </a:accent1>
        <a:accent2>
          <a:srgbClr val="E68B30"/>
        </a:accent2>
        <a:accent3>
          <a:srgbClr val="AAB8CA"/>
        </a:accent3>
        <a:accent4>
          <a:srgbClr val="DADADA"/>
        </a:accent4>
        <a:accent5>
          <a:srgbClr val="B9E0AC"/>
        </a:accent5>
        <a:accent6>
          <a:srgbClr val="D07D2A"/>
        </a:accent6>
        <a:hlink>
          <a:srgbClr val="0FAAE1"/>
        </a:hlink>
        <a:folHlink>
          <a:srgbClr val="547F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presentation slides 2">
        <a:dk1>
          <a:srgbClr val="0F4334"/>
        </a:dk1>
        <a:lt1>
          <a:srgbClr val="FFFFFF"/>
        </a:lt1>
        <a:dk2>
          <a:srgbClr val="43BD4C"/>
        </a:dk2>
        <a:lt2>
          <a:srgbClr val="F0F7BD"/>
        </a:lt2>
        <a:accent1>
          <a:srgbClr val="B2B838"/>
        </a:accent1>
        <a:accent2>
          <a:srgbClr val="E68B30"/>
        </a:accent2>
        <a:accent3>
          <a:srgbClr val="B0DBB2"/>
        </a:accent3>
        <a:accent4>
          <a:srgbClr val="DADADA"/>
        </a:accent4>
        <a:accent5>
          <a:srgbClr val="D5D8AE"/>
        </a:accent5>
        <a:accent6>
          <a:srgbClr val="D07D2A"/>
        </a:accent6>
        <a:hlink>
          <a:srgbClr val="3FB180"/>
        </a:hlink>
        <a:folHlink>
          <a:srgbClr val="3BA7E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presentation slides 3">
        <a:dk1>
          <a:srgbClr val="152A83"/>
        </a:dk1>
        <a:lt1>
          <a:srgbClr val="FFFFFF"/>
        </a:lt1>
        <a:dk2>
          <a:srgbClr val="0066CC"/>
        </a:dk2>
        <a:lt2>
          <a:srgbClr val="9CD5F4"/>
        </a:lt2>
        <a:accent1>
          <a:srgbClr val="BE9932"/>
        </a:accent1>
        <a:accent2>
          <a:srgbClr val="2A99EC"/>
        </a:accent2>
        <a:accent3>
          <a:srgbClr val="AAB8E2"/>
        </a:accent3>
        <a:accent4>
          <a:srgbClr val="DADADA"/>
        </a:accent4>
        <a:accent5>
          <a:srgbClr val="DBCAAD"/>
        </a:accent5>
        <a:accent6>
          <a:srgbClr val="258AD6"/>
        </a:accent6>
        <a:hlink>
          <a:srgbClr val="70B040"/>
        </a:hlink>
        <a:folHlink>
          <a:srgbClr val="6B8ED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</Template>
  <TotalTime>844</TotalTime>
  <Words>482</Words>
  <Application>Microsoft Macintosh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Sample presentation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Advanced Counting</vt:lpstr>
      <vt:lpstr>Flipping the Subscripts</vt:lpstr>
      <vt:lpstr>Chunking Polyatomic Ions</vt:lpstr>
      <vt:lpstr>Even Odd Double</vt:lpstr>
      <vt:lpstr>Reaction Types</vt:lpstr>
    </vt:vector>
  </TitlesOfParts>
  <Manager/>
  <Company>Birdville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Chapter 10</dc:title>
  <dc:subject/>
  <dc:creator>Internal User</dc:creator>
  <cp:keywords/>
  <dc:description/>
  <cp:lastModifiedBy>Jason Bair</cp:lastModifiedBy>
  <cp:revision>77</cp:revision>
  <dcterms:created xsi:type="dcterms:W3CDTF">2006-12-14T21:14:19Z</dcterms:created>
  <dcterms:modified xsi:type="dcterms:W3CDTF">2014-02-13T19:42:34Z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TC011367951033</vt:lpwstr>
  </property>
</Properties>
</file>